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1" r:id="rId2"/>
    <p:sldId id="258" r:id="rId3"/>
    <p:sldId id="259" r:id="rId4"/>
    <p:sldId id="260" r:id="rId5"/>
    <p:sldId id="279" r:id="rId6"/>
    <p:sldId id="280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3399"/>
    <a:srgbClr val="336699"/>
    <a:srgbClr val="008080"/>
    <a:srgbClr val="990033"/>
    <a:srgbClr val="FF6600"/>
    <a:srgbClr val="00FFCC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30" y="-96"/>
      </p:cViewPr>
      <p:guideLst>
        <p:guide orient="horz" pos="2190"/>
        <p:guide pos="29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kumimoji="0" sz="1200"/>
            </a:lvl1pPr>
          </a:lstStyle>
          <a:p>
            <a:pPr>
              <a:defRPr/>
            </a:pPr>
            <a:fld id="{ED92BDA7-88D3-4027-8FBF-64D607571F3B}" type="datetime1">
              <a:rPr lang="en-US"/>
              <a:pPr>
                <a:defRPr/>
              </a:pPr>
              <a:t>10/1/2022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kumimoji="0" sz="1200"/>
            </a:lvl1pPr>
          </a:lstStyle>
          <a:p>
            <a:pPr>
              <a:defRPr/>
            </a:pPr>
            <a:fld id="{15FB432C-F82E-47A4-B253-11566C11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kumimoji="0" sz="1200"/>
            </a:lvl1pPr>
          </a:lstStyle>
          <a:p>
            <a:pPr>
              <a:defRPr/>
            </a:pPr>
            <a:fld id="{9ED8E366-B523-44CF-AB2E-86E7B988B25F}" type="datetime1">
              <a:rPr lang="en-US"/>
              <a:pPr>
                <a:defRPr/>
              </a:pPr>
              <a:t>10/1/2022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kumimoji="0" sz="1200"/>
            </a:lvl1pPr>
          </a:lstStyle>
          <a:p>
            <a:pPr>
              <a:defRPr/>
            </a:pPr>
            <a:fld id="{19258CEC-15DC-4C88-ACE8-30937E696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500188" y="1708150"/>
            <a:ext cx="7646987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rc 3"/>
          <p:cNvSpPr/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ctangle 8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04050" y="6499225"/>
            <a:ext cx="1530350" cy="419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sz="1200">
                <a:solidFill>
                  <a:schemeClr val="folHlink"/>
                </a:solidFill>
                <a:latin typeface="Arial" panose="020B0604020202020204" pitchFamily="34" charset="0"/>
                <a:hlinkClick r:id="" action="ppaction://hlinkshowjump?jump=firstslide"/>
              </a:rPr>
              <a:t>Jump to first page</a:t>
            </a:r>
          </a:p>
        </p:txBody>
      </p:sp>
      <p:sp>
        <p:nvSpPr>
          <p:cNvPr id="7" name="AutoShape 9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502650" y="6554788"/>
            <a:ext cx="193675" cy="227012"/>
          </a:xfrm>
          <a:prstGeom prst="leftArrow">
            <a:avLst>
              <a:gd name="adj1" fmla="val 50000"/>
              <a:gd name="adj2" fmla="val 6379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utoShap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731250" y="6556375"/>
            <a:ext cx="193675" cy="227013"/>
          </a:xfrm>
          <a:prstGeom prst="rightArrow">
            <a:avLst>
              <a:gd name="adj1" fmla="val 50000"/>
              <a:gd name="adj2" fmla="val 6380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</a:ln>
          <a:effectLst/>
        </p:spPr>
        <p:txBody>
          <a:bodyPr/>
          <a:lstStyle/>
          <a:p>
            <a:pPr>
              <a:defRPr/>
            </a:pPr>
            <a:endParaRPr kumimoji="0"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590800" y="781050"/>
            <a:ext cx="6248400" cy="11430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52400" y="54864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152400" y="57912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1751-38B0-4008-BC3A-99A575E0B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CB688-A513-4B57-B48F-3CE87FA6D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08060-A18A-4280-A8D8-6A9E42436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88D88-80FC-47FE-8CD9-850C829B9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05AE3-4910-4123-A8E6-39DEF2EE3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8FE3-9BC5-4D46-B841-89CDF8BE2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64696-31AA-4F3C-AB1C-8E564BF0F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10CA-1091-4B93-B8DD-E3996D55B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B62E8-26E8-43F9-95CA-5E229440A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7D10F-7A18-4247-934A-38FCE9BDF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CD3F8-E74B-4B52-93BD-CA272C908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/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7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04050" y="6499225"/>
            <a:ext cx="1530350" cy="419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sz="1200">
                <a:solidFill>
                  <a:schemeClr val="folHlink"/>
                </a:solidFill>
                <a:latin typeface="Arial" panose="020B0604020202020204" pitchFamily="34" charset="0"/>
                <a:hlinkClick r:id="" action="ppaction://hlinkshowjump?jump=firstslide"/>
              </a:rPr>
              <a:t>Jump to first page</a:t>
            </a:r>
          </a:p>
        </p:txBody>
      </p:sp>
      <p:sp>
        <p:nvSpPr>
          <p:cNvPr id="1030" name="AutoShape 8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502650" y="6554788"/>
            <a:ext cx="193675" cy="227012"/>
          </a:xfrm>
          <a:prstGeom prst="leftArrow">
            <a:avLst>
              <a:gd name="adj1" fmla="val 50000"/>
              <a:gd name="adj2" fmla="val 6379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1" name="AutoShape 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731250" y="6556375"/>
            <a:ext cx="193675" cy="227013"/>
          </a:xfrm>
          <a:prstGeom prst="rightArrow">
            <a:avLst>
              <a:gd name="adj1" fmla="val 50000"/>
              <a:gd name="adj2" fmla="val 6380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5562600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5867400"/>
            <a:ext cx="2590800" cy="30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fld id="{D56EC92D-6237-448E-8EDF-EFD1DC3AA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Word_97_-_2003_Document3.doc"/><Relationship Id="rId4" Type="http://schemas.openxmlformats.org/officeDocument/2006/relationships/oleObject" Target="../embeddings/Microsoft_Office_Word_97_-_2003_Document2.doc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3"/>
          <p:cNvSpPr>
            <a:spLocks noGrp="1"/>
          </p:cNvSpPr>
          <p:nvPr/>
        </p:nvSpPr>
        <p:spPr>
          <a:xfrm>
            <a:off x="685800" y="457200"/>
            <a:ext cx="7553325" cy="64008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ctr" anchorCtr="0"/>
          <a:lstStyle/>
          <a:p>
            <a:pPr algn="ctr">
              <a:lnSpc>
                <a:spcPct val="90000"/>
              </a:lnSpc>
              <a:buClrTx/>
              <a:buFontTx/>
            </a:pPr>
            <a:r>
              <a:rPr lang="en-US" altLang="zh-CN" sz="3600" b="1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SG" altLang="zh-CN" sz="3600" b="1" dirty="0" err="1" smtClean="0">
                <a:solidFill>
                  <a:schemeClr val="bg2"/>
                </a:solidFill>
              </a:rPr>
              <a:t>hai</a:t>
            </a:r>
            <a:r>
              <a:rPr lang="en-US" altLang="zh-CN" sz="3600" b="1" dirty="0" smtClean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3600" b="1" dirty="0" smtClean="0">
                <a:solidFill>
                  <a:schemeClr val="bg2"/>
                </a:solidFill>
                <a:latin typeface="Times New Roman" panose="02020603050405020304" pitchFamily="18" charset="0"/>
              </a:rPr>
              <a:t>17 </a:t>
            </a:r>
            <a:r>
              <a:rPr lang="en-US" altLang="zh-CN" sz="3600" b="1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3600" b="1" dirty="0" smtClean="0">
                <a:solidFill>
                  <a:schemeClr val="bg2"/>
                </a:solidFill>
                <a:latin typeface="Times New Roman" panose="02020603050405020304" pitchFamily="18" charset="0"/>
              </a:rPr>
              <a:t>1 </a:t>
            </a:r>
            <a:r>
              <a:rPr lang="en-US" altLang="zh-CN" sz="3600" b="1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zh-CN" sz="36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3600" b="1" dirty="0" smtClean="0">
                <a:solidFill>
                  <a:schemeClr val="bg2"/>
                </a:solidFill>
                <a:latin typeface="Times New Roman" panose="02020603050405020304" pitchFamily="18" charset="0"/>
              </a:rPr>
              <a:t>2022</a:t>
            </a:r>
            <a:endParaRPr lang="en-US" altLang="zh-CN" sz="3600" b="1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" name="Title 2"/>
          <p:cNvSpPr>
            <a:spLocks noGrp="1"/>
          </p:cNvSpPr>
          <p:nvPr/>
        </p:nvSpPr>
        <p:spPr>
          <a:xfrm>
            <a:off x="685483" y="1142683"/>
            <a:ext cx="7388225" cy="639762"/>
          </a:xfrm>
          <a:prstGeom prst="roundRect">
            <a:avLst>
              <a:gd name="adj" fmla="val 21667"/>
            </a:avLst>
          </a:prstGeom>
          <a:noFill/>
          <a:ln w="9525">
            <a:noFill/>
          </a:ln>
        </p:spPr>
        <p:txBody>
          <a:bodyPr anchor="b" anchorCtr="0"/>
          <a:lstStyle/>
          <a:p>
            <a:pPr algn="ctr">
              <a:lnSpc>
                <a:spcPct val="90000"/>
              </a:lnSpc>
              <a:buClrTx/>
              <a:buFontTx/>
            </a:pPr>
            <a:r>
              <a:rPr lang="en-SG" altLang="en-US" sz="3600" b="1" u="sng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1624965" y="1981200"/>
            <a:ext cx="5894705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altLang="en-SG" sz="4400" b="1">
                <a:solidFill>
                  <a:srgbClr val="FF0000"/>
                </a:solidFill>
                <a:latin typeface="Times New Roman" panose="02020603050405020304" pitchFamily="18" charset="0"/>
              </a:rPr>
              <a:t>Dấu hiệu chia hết cho 9</a:t>
            </a:r>
            <a:r>
              <a:rPr lang="en-SG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3353118" y="5334000"/>
            <a:ext cx="2355215" cy="76835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SG" altLang="en-US" sz="4400" b="1">
                <a:solidFill>
                  <a:srgbClr val="290FEF"/>
                </a:solidFill>
                <a:latin typeface="Times New Roman" panose="02020603050405020304" pitchFamily="18" charset="0"/>
              </a:rPr>
              <a:t>SGK/ </a:t>
            </a:r>
            <a:r>
              <a:rPr lang="en-US" altLang="en-SG" sz="4400" b="1">
                <a:solidFill>
                  <a:srgbClr val="290FEF"/>
                </a:solidFill>
                <a:latin typeface="Times New Roman" panose="02020603050405020304" pitchFamily="18" charset="0"/>
              </a:rPr>
              <a:t>97</a:t>
            </a:r>
            <a:r>
              <a:rPr lang="en-SG" altLang="en-US" sz="4400" b="1">
                <a:solidFill>
                  <a:srgbClr val="290FE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bldLvl="0" animBg="1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838200" y="0"/>
          <a:ext cx="3048000" cy="2023672"/>
        </p:xfrm>
        <a:graphic>
          <a:graphicData uri="http://schemas.openxmlformats.org/presentationml/2006/ole">
            <p:oleObj spid="_x0000_s1025" name="Document" r:id="rId3" imgW="14859000" imgH="10325100" progId="Word.Document.8">
              <p:embed/>
            </p:oleObj>
          </a:graphicData>
        </a:graphic>
      </p:graphicFrame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4114800"/>
            <a:ext cx="91440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*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Nhận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xét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tổng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các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chữ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của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bị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ở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cột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bên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trái</a:t>
            </a:r>
            <a:endParaRPr kumimoji="0" lang="en-US" sz="32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09600" y="4876800"/>
            <a:ext cx="7319645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*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Nhận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xét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tổng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các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chữ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của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bị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ở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cột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bên</a:t>
            </a:r>
            <a:r>
              <a:rPr kumimoji="0" lang="en-US" sz="32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chemeClr val="bg2"/>
                </a:solidFill>
                <a:latin typeface="Arial" panose="020B0604020202020204" pitchFamily="34" charset="0"/>
              </a:rPr>
              <a:t>phải</a:t>
            </a:r>
            <a:endParaRPr kumimoji="0" lang="en-US" sz="32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0"/>
            <a:ext cx="240474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kumimoji="0"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a) </a:t>
            </a:r>
            <a:r>
              <a:rPr kumimoji="0" lang="en-US" sz="3200" b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Ví</a:t>
            </a:r>
            <a:r>
              <a:rPr kumimoji="0"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kumimoji="0" lang="en-US" sz="3200" b="1" dirty="0" err="1">
                <a:solidFill>
                  <a:srgbClr val="FF3300"/>
                </a:solidFill>
                <a:cs typeface="Times New Roman" panose="02020603050405020304" pitchFamily="18" charset="0"/>
              </a:rPr>
              <a:t>dụ</a:t>
            </a:r>
            <a:r>
              <a:rPr kumimoji="0" lang="en-US" sz="3200" b="1" dirty="0">
                <a:solidFill>
                  <a:srgbClr val="FF3300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1219200"/>
            <a:ext cx="1374864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Ta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524000" y="1244025"/>
            <a:ext cx="1803699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7 + 2 = 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9</a:t>
            </a:r>
            <a:endParaRPr kumimoji="0" lang="en-US"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1539483" y="1905000"/>
            <a:ext cx="1813317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9 : 9  = 1</a:t>
            </a:r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771525" y="1941310"/>
          <a:ext cx="2962275" cy="1865516"/>
        </p:xfrm>
        <a:graphic>
          <a:graphicData uri="http://schemas.openxmlformats.org/presentationml/2006/ole">
            <p:oleObj spid="_x0000_s1027" name="Document" r:id="rId4" imgW="15116175" imgH="10325100" progId="Word.Document.8">
              <p:embed/>
            </p:oleObj>
          </a:graphicData>
        </a:graphic>
      </p:graphicFrame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0" y="3048000"/>
            <a:ext cx="1374864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Ta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524000" y="3124200"/>
            <a:ext cx="2727029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6 + 5 + 7 = 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18</a:t>
            </a:r>
            <a:endParaRPr kumimoji="0" lang="en-US"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1524000" y="3733800"/>
            <a:ext cx="2040943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18 : 9  = 2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810000" y="1219200"/>
            <a:ext cx="1374864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Ta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372805" y="1219200"/>
            <a:ext cx="2704395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1 + 8 + 2 = 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11</a:t>
            </a:r>
            <a:endParaRPr kumimoji="0" lang="en-US"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334000" y="1828800"/>
            <a:ext cx="329269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11 : 9  = 1 (d</a:t>
            </a:r>
            <a:r>
              <a:rPr kumimoji="0" lang="vi-VN" sz="3200" b="1" dirty="0">
                <a:solidFill>
                  <a:srgbClr val="0000FF"/>
                </a:solidFill>
                <a:latin typeface="Arial" panose="020B0604020202020204" pitchFamily="34" charset="0"/>
              </a:rPr>
              <a:t>ư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 2)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5257800" y="3200400"/>
            <a:ext cx="2133600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  <a:rou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4340136" y="3048000"/>
            <a:ext cx="1374864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Ta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5715000" y="3124200"/>
            <a:ext cx="2727029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4 + 5 + 1 = 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10</a:t>
            </a:r>
            <a:endParaRPr kumimoji="0" lang="en-US" sz="32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5638800" y="3657600"/>
            <a:ext cx="3315331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10 : 9  = 1 (d</a:t>
            </a:r>
            <a:r>
              <a:rPr kumimoji="0" lang="vi-VN" sz="3200" b="1" dirty="0">
                <a:solidFill>
                  <a:srgbClr val="0000FF"/>
                </a:solidFill>
                <a:latin typeface="Arial" panose="020B0604020202020204" pitchFamily="34" charset="0"/>
              </a:rPr>
              <a:t>ư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 1)</a:t>
            </a:r>
          </a:p>
        </p:txBody>
      </p:sp>
      <p:grpSp>
        <p:nvGrpSpPr>
          <p:cNvPr id="2" name="Group 39"/>
          <p:cNvGrpSpPr/>
          <p:nvPr/>
        </p:nvGrpSpPr>
        <p:grpSpPr bwMode="auto">
          <a:xfrm>
            <a:off x="4876800" y="0"/>
            <a:ext cx="4084636" cy="1679575"/>
            <a:chOff x="3291" y="527"/>
            <a:chExt cx="2210" cy="964"/>
          </a:xfrm>
        </p:grpSpPr>
        <p:graphicFrame>
          <p:nvGraphicFramePr>
            <p:cNvPr id="1028" name="Object 26"/>
            <p:cNvGraphicFramePr>
              <a:graphicFrameLocks noChangeAspect="1"/>
            </p:cNvGraphicFramePr>
            <p:nvPr/>
          </p:nvGraphicFramePr>
          <p:xfrm>
            <a:off x="3291" y="527"/>
            <a:ext cx="1436" cy="964"/>
          </p:xfrm>
          <a:graphic>
            <a:graphicData uri="http://schemas.openxmlformats.org/presentationml/2006/ole">
              <p:oleObj spid="_x0000_s1028" name="Document" r:id="rId5" imgW="14363700" imgH="10325100" progId="Word.Document.8">
                <p:embed/>
              </p:oleObj>
            </a:graphicData>
          </a:graphic>
        </p:graphicFrame>
        <p:sp>
          <p:nvSpPr>
            <p:cNvPr id="1053" name="Text Box 36"/>
            <p:cNvSpPr txBox="1">
              <a:spLocks noChangeArrowheads="1"/>
            </p:cNvSpPr>
            <p:nvPr/>
          </p:nvSpPr>
          <p:spPr bwMode="auto">
            <a:xfrm>
              <a:off x="4656" y="789"/>
              <a:ext cx="845" cy="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kumimoji="0" lang="en-US" sz="3200" b="1" i="1">
                  <a:solidFill>
                    <a:srgbClr val="FF3300"/>
                  </a:solidFill>
                  <a:latin typeface="Arial" panose="020B0604020202020204" pitchFamily="34" charset="0"/>
                </a:rPr>
                <a:t>(d</a:t>
              </a:r>
              <a:r>
                <a:rPr kumimoji="0" lang="vi-VN" sz="3200" b="1" i="1">
                  <a:solidFill>
                    <a:srgbClr val="FF3300"/>
                  </a:solidFill>
                  <a:latin typeface="Arial" panose="020B0604020202020204" pitchFamily="34" charset="0"/>
                </a:rPr>
                <a:t>ư</a:t>
              </a:r>
              <a:r>
                <a:rPr kumimoji="0" lang="en-US" sz="3200" b="1" i="1">
                  <a:solidFill>
                    <a:srgbClr val="FF3300"/>
                  </a:solidFill>
                  <a:latin typeface="Arial" panose="020B0604020202020204" pitchFamily="34" charset="0"/>
                </a:rPr>
                <a:t> 2)</a:t>
              </a:r>
              <a:endParaRPr kumimoji="0" lang="en-US" sz="3200">
                <a:latin typeface="Arial" panose="020B0604020202020204" pitchFamily="34" charset="0"/>
              </a:endParaRPr>
            </a:p>
          </p:txBody>
        </p:sp>
      </p:grp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29845" y="4953000"/>
            <a:ext cx="8885555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b) </a:t>
            </a:r>
            <a:r>
              <a:rPr kumimoji="0" lang="en-US" sz="3200" b="1" dirty="0" err="1">
                <a:solidFill>
                  <a:srgbClr val="FF3300"/>
                </a:solidFill>
                <a:latin typeface="Arial" panose="020B0604020202020204" pitchFamily="34" charset="0"/>
              </a:rPr>
              <a:t>Dấu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rgbClr val="FF3300"/>
                </a:solidFill>
                <a:latin typeface="Arial" panose="020B0604020202020204" pitchFamily="34" charset="0"/>
              </a:rPr>
              <a:t>hiệu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rgbClr val="FF3300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rgbClr val="FF3300"/>
                </a:solidFill>
                <a:latin typeface="Arial" panose="020B0604020202020204" pitchFamily="34" charset="0"/>
              </a:rPr>
              <a:t>hết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dirty="0" err="1">
                <a:solidFill>
                  <a:srgbClr val="FF3300"/>
                </a:solidFill>
                <a:latin typeface="Arial" panose="020B0604020202020204" pitchFamily="34" charset="0"/>
              </a:rPr>
              <a:t>cho</a:t>
            </a:r>
            <a:r>
              <a:rPr kumimoji="0" 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 9: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0" y="4648200"/>
            <a:ext cx="91440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tổng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các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chữ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hết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cho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9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thì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hết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cho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9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-152400" y="5562600"/>
            <a:ext cx="908304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Có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tổng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các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chữ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số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không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hết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cho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9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thì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không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chia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hết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kumimoji="0" lang="en-US" sz="32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cho</a:t>
            </a:r>
            <a:r>
              <a:rPr kumimoji="0" lang="en-US" sz="3200" b="1" i="1" dirty="0">
                <a:solidFill>
                  <a:srgbClr val="0000FF"/>
                </a:solidFill>
                <a:latin typeface="Arial" panose="020B0604020202020204" pitchFamily="34" charset="0"/>
              </a:rPr>
              <a:t> 9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4876800" y="25146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2"/>
                </a:solidFill>
              </a:rPr>
              <a:t>451 : 9 = 50 </a:t>
            </a:r>
            <a:r>
              <a:rPr lang="en-US" sz="3200" b="1" i="1" dirty="0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i="1" dirty="0" err="1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3200" b="1" i="1" dirty="0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28600" y="5486400"/>
            <a:ext cx="8239756" cy="107721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just"/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Các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số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có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tổng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các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chữ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số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chia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hết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cho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9</a:t>
            </a:r>
          </a:p>
          <a:p>
            <a:pPr algn="just"/>
            <a:r>
              <a:rPr kumimoji="0" lang="en-US" sz="3200" b="1" dirty="0" smtClean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thì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chia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hết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kumimoji="0" lang="en-US" sz="3200" b="1" dirty="0" err="1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cho</a:t>
            </a:r>
            <a:r>
              <a:rPr kumimoji="0" lang="en-US" sz="3200" b="1" dirty="0">
                <a:solidFill>
                  <a:srgbClr val="0000FF"/>
                </a:solidFill>
                <a:latin typeface="Arial" panose="020B0604020202020204" pitchFamily="34" charset="0"/>
                <a:sym typeface="+mn-ea"/>
              </a:rPr>
              <a:t> 9.</a:t>
            </a:r>
            <a:endParaRPr lang="en-US" sz="32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3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5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utoUpdateAnimBg="0"/>
      <p:bldP spid="6151" grpId="1"/>
      <p:bldP spid="6152" grpId="0" autoUpdateAnimBg="0"/>
      <p:bldP spid="6152" grpId="1"/>
      <p:bldP spid="6157" grpId="0" autoUpdateAnimBg="0"/>
      <p:bldP spid="6161" grpId="0" autoUpdateAnimBg="0"/>
      <p:bldP spid="6163" grpId="0" autoUpdateAnimBg="0"/>
      <p:bldP spid="6164" grpId="0" autoUpdateAnimBg="0"/>
      <p:bldP spid="6166" grpId="0" autoUpdateAnimBg="0"/>
      <p:bldP spid="6167" grpId="0" autoUpdateAnimBg="0"/>
      <p:bldP spid="6168" grpId="0" autoUpdateAnimBg="0"/>
      <p:bldP spid="6172" grpId="0" autoUpdateAnimBg="0"/>
      <p:bldP spid="6173" grpId="0" autoUpdateAnimBg="0"/>
      <p:bldP spid="6174" grpId="0" autoUpdateAnimBg="0"/>
      <p:bldP spid="6176" grpId="0" animBg="1"/>
      <p:bldP spid="6177" grpId="0" autoUpdateAnimBg="0"/>
      <p:bldP spid="6178" grpId="0" autoUpdateAnimBg="0"/>
      <p:bldP spid="6179" grpId="0" autoUpdateAnimBg="0"/>
      <p:bldP spid="6186" grpId="0" autoUpdateAnimBg="0"/>
      <p:bldP spid="6187" grpId="0" autoUpdateAnimBg="0"/>
      <p:bldP spid="6187" grpId="1"/>
      <p:bldP spid="6188" grpId="0" autoUpdateAnimBg="0"/>
      <p:bldP spid="6188" grpId="1"/>
      <p:bldP spid="8" grpId="0"/>
      <p:bldP spid="8" grpId="1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228283" y="2209800"/>
            <a:ext cx="7924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* Số không chia hết cho </a:t>
            </a:r>
            <a:r>
              <a:rPr kumimoji="0" lang="en-US" b="1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9</a:t>
            </a:r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 có dấu hiệu nh</a:t>
            </a:r>
            <a:r>
              <a:rPr kumimoji="0" lang="vi-VN" b="1">
                <a:solidFill>
                  <a:srgbClr val="FF3300"/>
                </a:solidFill>
                <a:latin typeface="Arial" panose="020B0604020202020204" pitchFamily="34" charset="0"/>
              </a:rPr>
              <a:t>ư</a:t>
            </a:r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 thế nào?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380683" y="2895600"/>
            <a:ext cx="7924800" cy="829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 i="1">
                <a:solidFill>
                  <a:srgbClr val="0000FF"/>
                </a:solidFill>
                <a:latin typeface="Arial" panose="020B0604020202020204" pitchFamily="34" charset="0"/>
              </a:rPr>
              <a:t>(Các số có tổng các chữ số không chia hết cho 9 thì không chia hết cho 9)</a:t>
            </a:r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76200" y="990600"/>
            <a:ext cx="8885555" cy="829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b) Dấu hiệu chia hết cho 9:</a:t>
            </a:r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Các số có tổng các chữ số chia hết cho 9 thì chia hết cho 9.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 autoUpdateAnimBg="0"/>
      <p:bldP spid="719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746760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Trong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các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sau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,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số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nào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chia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hết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kumimoji="0" lang="en-US" b="1" dirty="0" err="1">
                <a:solidFill>
                  <a:schemeClr val="bg2"/>
                </a:solidFill>
                <a:latin typeface="Arial" panose="020B0604020202020204" pitchFamily="34" charset="0"/>
              </a:rPr>
              <a:t>cho</a:t>
            </a:r>
            <a:r>
              <a:rPr kumimoji="0" lang="en-US" b="1" dirty="0">
                <a:solidFill>
                  <a:schemeClr val="bg2"/>
                </a:solidFill>
                <a:latin typeface="Arial" panose="020B0604020202020204" pitchFamily="34" charset="0"/>
              </a:rPr>
              <a:t> 9?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99  ;  1999  ; 108  ;   5643  ;  29385  ; 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31"/>
          <p:cNvSpPr>
            <a:spLocks noGrp="1" noChangeArrowheads="1"/>
          </p:cNvSpPr>
          <p:nvPr>
            <p:ph type="title"/>
          </p:nvPr>
        </p:nvSpPr>
        <p:spPr>
          <a:xfrm>
            <a:off x="2621915" y="304800"/>
            <a:ext cx="4114800" cy="1143000"/>
          </a:xfrm>
        </p:spPr>
        <p:txBody>
          <a:bodyPr/>
          <a:lstStyle/>
          <a:p>
            <a:pPr algn="ctr"/>
            <a:r>
              <a:rPr lang="en-US" sz="4000" smtClean="0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LUYỆN TẬP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76200" y="2057400"/>
            <a:ext cx="135445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Bài 1:</a:t>
            </a:r>
            <a:endParaRPr kumimoji="0" lang="en-US" b="1" i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96  ;  108  ;  7853 ;   5554  ;  1097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1999  ; 108  ;   5643  ;  29385  ; 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 5643  ;  29385  ; 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 5643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29385  ; 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 5643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29385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108  ;  7853 ;   5554  ;  1097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;   5554  ;  1097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; 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5554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1097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; 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5554</a:t>
            </a:r>
            <a:r>
              <a:rPr kumimoji="0" 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  ;  </a:t>
            </a:r>
            <a:r>
              <a:rPr kumimoji="0" lang="en-US" sz="2000" b="1">
                <a:solidFill>
                  <a:schemeClr val="bg2"/>
                </a:solidFill>
                <a:latin typeface="Arial" panose="020B0604020202020204" pitchFamily="34" charset="0"/>
              </a:rPr>
              <a:t>1097</a:t>
            </a:r>
            <a:endParaRPr kumimoji="0" lang="en-US" sz="2000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990600" y="3505200"/>
            <a:ext cx="818705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 i="1">
                <a:solidFill>
                  <a:schemeClr val="bg2"/>
                </a:solidFill>
                <a:latin typeface="Arial" panose="020B0604020202020204" pitchFamily="34" charset="0"/>
              </a:rPr>
              <a:t>Trong các số sau, số nào không không chia hết cho 9?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76200" y="3505200"/>
            <a:ext cx="119189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panose="020B0604020202020204" pitchFamily="34" charset="0"/>
              </a:rPr>
              <a:t>Bài 2:</a:t>
            </a:r>
            <a:endParaRPr kumimoji="0" lang="en-US" b="1" i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utoUpdateAnimBg="0"/>
      <p:bldP spid="15365" grpId="0" autoUpdateAnimBg="0"/>
      <p:bldP spid="15392" grpId="0" autoUpdateAnimBg="0"/>
      <p:bldP spid="15396" grpId="0" autoUpdateAnimBg="0"/>
      <p:bldP spid="15403" grpId="0" autoUpdateAnimBg="0"/>
      <p:bldP spid="15404" grpId="0" autoUpdateAnimBg="0"/>
      <p:bldP spid="15405" grpId="0" autoUpdateAnimBg="0"/>
      <p:bldP spid="15406" grpId="0" autoUpdateAnimBg="0"/>
      <p:bldP spid="15407" grpId="0" autoUpdateAnimBg="0"/>
      <p:bldP spid="15408" grpId="0" autoUpdateAnimBg="0"/>
      <p:bldP spid="15409" grpId="0" autoUpdateAnimBg="0"/>
      <p:bldP spid="15410" grpId="0" autoUpdateAnimBg="0"/>
      <p:bldP spid="15395" grpId="0" autoUpdateAnimBg="0"/>
      <p:bldP spid="1540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85800" y="3429000"/>
            <a:ext cx="208026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 * Cho ví dụ  </a:t>
            </a:r>
            <a:endParaRPr kumimoji="0" lang="en-US" b="1" u="sng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99770" y="1600200"/>
            <a:ext cx="77438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* Nêu dấu hiệu </a:t>
            </a:r>
            <a:r>
              <a:rPr kumimoji="0" lang="vi-VN" b="1">
                <a:solidFill>
                  <a:srgbClr val="0000FF"/>
                </a:solidFill>
                <a:latin typeface="Arial" panose="020B0604020202020204" pitchFamily="34" charset="0"/>
              </a:rPr>
              <a:t>đ</a:t>
            </a:r>
            <a:r>
              <a:rPr kumimoji="0" lang="en-US" b="1">
                <a:solidFill>
                  <a:srgbClr val="0000FF"/>
                </a:solidFill>
                <a:latin typeface="Arial" panose="020B0604020202020204" pitchFamily="34" charset="0"/>
              </a:rPr>
              <a:t>ể nhận biết các số chia hết cho 9?</a:t>
            </a:r>
            <a:endParaRPr kumimoji="0" lang="en-US" b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38200" y="2209800"/>
            <a:ext cx="7446963" cy="829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b="1" i="1">
                <a:solidFill>
                  <a:srgbClr val="FF3300"/>
                </a:solidFill>
                <a:latin typeface="Arial" panose="020B0604020202020204" pitchFamily="34" charset="0"/>
              </a:rPr>
              <a:t>- Các số có tổng các chữ số chia hết cho 9 thì chia hết cho 9</a:t>
            </a:r>
            <a:endParaRPr kumimoji="0" lang="en-US" b="1" i="1" u="sng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31"/>
          <p:cNvSpPr>
            <a:spLocks noGrp="1" noChangeArrowheads="1"/>
          </p:cNvSpPr>
          <p:nvPr>
            <p:ph type="title"/>
          </p:nvPr>
        </p:nvSpPr>
        <p:spPr>
          <a:xfrm>
            <a:off x="1489075" y="304800"/>
            <a:ext cx="6344285" cy="1143000"/>
          </a:xfrm>
        </p:spPr>
        <p:txBody>
          <a:bodyPr/>
          <a:lstStyle/>
          <a:p>
            <a:pPr algn="ctr"/>
            <a:r>
              <a:rPr lang="en-US" sz="3600" smtClean="0">
                <a:solidFill>
                  <a:schemeClr val="bg2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VẬN DỤNG - TRẢI NGHIỆM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 autoUpdateAnimBg="0"/>
      <p:bldP spid="17413" grpId="0" autoUpdateAnimBg="0"/>
      <p:bldP spid="1741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7" descr="Bauernba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5295900"/>
            <a:ext cx="3886200" cy="1068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8" name="Rectangle 2"/>
          <p:cNvSpPr/>
          <p:nvPr/>
        </p:nvSpPr>
        <p:spPr>
          <a:xfrm>
            <a:off x="990600" y="1828800"/>
            <a:ext cx="7324090" cy="2292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marL="342900" indent="-342900"/>
            <a:r>
              <a:rPr lang="en-US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 - Làm bài tập 3 trang 9</a:t>
            </a:r>
            <a:r>
              <a:rPr lang="en-SG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.</a:t>
            </a:r>
          </a:p>
          <a:p>
            <a:pPr marL="342900" indent="-342900"/>
            <a:r>
              <a:rPr lang="en-US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 - </a:t>
            </a:r>
            <a:r>
              <a:rPr lang="en-SG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Ghi nhớ kiến thức đã học</a:t>
            </a:r>
            <a:r>
              <a:rPr lang="en-US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.</a:t>
            </a:r>
          </a:p>
          <a:p>
            <a:pPr marL="342900" indent="-342900"/>
            <a:r>
              <a:rPr lang="en-US" altLang="en-US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 - Chuẩn bị: </a:t>
            </a:r>
            <a:r>
              <a:rPr lang="en-US" altLang="en-SG" sz="32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Dấu hiệu chia hết cho 3</a:t>
            </a:r>
            <a:endParaRPr lang="en-US" altLang="en-SG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Text Box 1"/>
          <p:cNvSpPr txBox="1"/>
          <p:nvPr/>
        </p:nvSpPr>
        <p:spPr>
          <a:xfrm>
            <a:off x="3505200" y="838200"/>
            <a:ext cx="2371725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latin typeface="Times New Roman" panose="02020603050405020304" pitchFamily="18" charset="0"/>
              </a:rPr>
              <a:t>DẶN DÒ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theme1.xml><?xml version="1.0" encoding="utf-8"?>
<a:theme xmlns:a="http://schemas.openxmlformats.org/drawingml/2006/main" name="Generic (Online)">
  <a:themeElements>
    <a:clrScheme name="Generic (Online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Generic (Online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eneric (Online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Online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Online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(Online).pot</Template>
  <TotalTime>9</TotalTime>
  <Words>457</Words>
  <Application>WPS Presentation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Generic (Online)</vt:lpstr>
      <vt:lpstr>Document</vt:lpstr>
      <vt:lpstr>Microsoft Office Word 97 - 2003 Document</vt:lpstr>
      <vt:lpstr>Slide 1</vt:lpstr>
      <vt:lpstr>Slide 2</vt:lpstr>
      <vt:lpstr>Slide 3</vt:lpstr>
      <vt:lpstr>LUYỆN TẬP</vt:lpstr>
      <vt:lpstr>VẬN DỤNG - TRẢI NGHIỆM</vt:lpstr>
      <vt:lpstr>Slide 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Khoa Thu</dc:creator>
  <cp:lastModifiedBy>n</cp:lastModifiedBy>
  <cp:revision>55</cp:revision>
  <dcterms:created xsi:type="dcterms:W3CDTF">2005-09-27T02:03:00Z</dcterms:created>
  <dcterms:modified xsi:type="dcterms:W3CDTF">2022-01-10T11:49:44Z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9786FC9907CE444B95C735C7D08F615B</vt:lpwstr>
  </property>
  <property fmtid="{D5CDD505-2E9C-101B-9397-08002B2CF9AE}" pid="3" name="KSOProductBuildVer">
    <vt:lpwstr>1033-11.2.0.10426</vt:lpwstr>
  </property>
</Properties>
</file>